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518166"/>
            <a:ext cx="7477601" cy="2554962"/>
          </a:xfrm>
          <a:prstGeom prst="rect">
            <a:avLst/>
          </a:prstGeom>
          <a:noFill/>
          <a:ln/>
        </p:spPr>
        <p:txBody>
          <a:bodyPr wrap="square" rtlCol="0" anchor="t"/>
          <a:lstStyle/>
          <a:p>
            <a:pPr indent="0" marL="0">
              <a:lnSpc>
                <a:spcPts val="6707"/>
              </a:lnSpc>
              <a:buNone/>
            </a:pPr>
            <a:r>
              <a:rPr lang="en-US" sz="5365" b="1" dirty="0">
                <a:solidFill>
                  <a:srgbClr val="F0FCFF"/>
                </a:solidFill>
                <a:latin typeface="Spline Sans" pitchFamily="34" charset="0"/>
                <a:ea typeface="Spline Sans" pitchFamily="34" charset="-122"/>
                <a:cs typeface="Spline Sans" pitchFamily="34" charset="-120"/>
              </a:rPr>
              <a:t>Hệ thống website hỗ trợ tìm việc làm trực tuyến</a:t>
            </a:r>
            <a:endParaRPr lang="en-US" sz="5365" dirty="0"/>
          </a:p>
        </p:txBody>
      </p:sp>
      <p:sp>
        <p:nvSpPr>
          <p:cNvPr id="6" name="Text 2"/>
          <p:cNvSpPr/>
          <p:nvPr/>
        </p:nvSpPr>
        <p:spPr>
          <a:xfrm>
            <a:off x="6319599" y="4406384"/>
            <a:ext cx="7477601" cy="1666280"/>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Trong bối cảnh thị trường lao động ngày càng cạnh tranh, việc sở hữu một hồ sơ cá nhân (CV) ấn tượng và chuyên nghiệp đã trở thành yếu tố then chốt giúp ứng viên nổi bật trước nhà tuyển dụng. Các trang web hỗ trợ tạo CV đã nhanh chóng phát triển để đáp ứng nhu cầu này, trở thành một phần không thể thiếu trong quá trình tìm việc.</a:t>
            </a:r>
            <a:endParaRPr lang="en-US" sz="1750" dirty="0"/>
          </a:p>
        </p:txBody>
      </p:sp>
      <p:sp>
        <p:nvSpPr>
          <p:cNvPr id="7" name="Shape 3"/>
          <p:cNvSpPr/>
          <p:nvPr/>
        </p:nvSpPr>
        <p:spPr>
          <a:xfrm>
            <a:off x="6319599" y="6339245"/>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346865"/>
            <a:ext cx="340162" cy="340162"/>
          </a:xfrm>
          <a:prstGeom prst="rect">
            <a:avLst/>
          </a:prstGeom>
        </p:spPr>
      </p:pic>
      <p:sp>
        <p:nvSpPr>
          <p:cNvPr id="9" name="Text 4"/>
          <p:cNvSpPr/>
          <p:nvPr/>
        </p:nvSpPr>
        <p:spPr>
          <a:xfrm>
            <a:off x="6786086" y="6322576"/>
            <a:ext cx="3011448" cy="388858"/>
          </a:xfrm>
          <a:prstGeom prst="rect">
            <a:avLst/>
          </a:prstGeom>
          <a:noFill/>
          <a:ln/>
        </p:spPr>
        <p:txBody>
          <a:bodyPr wrap="none" rtlCol="0" anchor="t"/>
          <a:lstStyle/>
          <a:p>
            <a:pPr algn="l" indent="0" marL="0">
              <a:lnSpc>
                <a:spcPts val="3062"/>
              </a:lnSpc>
              <a:buNone/>
            </a:pPr>
            <a:r>
              <a:rPr lang="en-US" sz="2187" b="1" dirty="0">
                <a:solidFill>
                  <a:srgbClr val="E0E4E6"/>
                </a:solidFill>
                <a:latin typeface="Barlow" pitchFamily="34" charset="0"/>
                <a:ea typeface="Barlow" pitchFamily="34" charset="-122"/>
                <a:cs typeface="Barlow" pitchFamily="34" charset="-120"/>
              </a:rPr>
              <a:t>by 8314 Hoàng Minh Tây_</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088350"/>
            <a:ext cx="5713809"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Nghiên cứu và phát triển</a:t>
            </a:r>
            <a:endParaRPr lang="en-US" sz="3888" dirty="0"/>
          </a:p>
        </p:txBody>
      </p:sp>
      <p:sp>
        <p:nvSpPr>
          <p:cNvPr id="6" name="Shape 2"/>
          <p:cNvSpPr/>
          <p:nvPr/>
        </p:nvSpPr>
        <p:spPr>
          <a:xfrm>
            <a:off x="1152644" y="2038707"/>
            <a:ext cx="27742" cy="5102423"/>
          </a:xfrm>
          <a:prstGeom prst="rect">
            <a:avLst/>
          </a:prstGeom>
          <a:solidFill>
            <a:srgbClr val="302E41"/>
          </a:solidFill>
          <a:ln/>
        </p:spPr>
      </p:sp>
      <p:sp>
        <p:nvSpPr>
          <p:cNvPr id="7" name="Shape 3"/>
          <p:cNvSpPr/>
          <p:nvPr/>
        </p:nvSpPr>
        <p:spPr>
          <a:xfrm>
            <a:off x="1416427" y="2524661"/>
            <a:ext cx="777597" cy="27742"/>
          </a:xfrm>
          <a:prstGeom prst="rect">
            <a:avLst/>
          </a:prstGeom>
          <a:solidFill>
            <a:srgbClr val="16FFBB"/>
          </a:solidFill>
          <a:ln/>
        </p:spPr>
      </p:sp>
      <p:sp>
        <p:nvSpPr>
          <p:cNvPr id="8" name="Shape 4"/>
          <p:cNvSpPr/>
          <p:nvPr/>
        </p:nvSpPr>
        <p:spPr>
          <a:xfrm>
            <a:off x="916484" y="2288619"/>
            <a:ext cx="499943" cy="499943"/>
          </a:xfrm>
          <a:prstGeom prst="roundRect">
            <a:avLst>
              <a:gd name="adj" fmla="val 80001"/>
            </a:avLst>
          </a:prstGeom>
          <a:solidFill>
            <a:srgbClr val="0A081B"/>
          </a:solidFill>
          <a:ln w="22860">
            <a:solidFill>
              <a:srgbClr val="E0E4E6"/>
            </a:solidFill>
            <a:prstDash val="solid"/>
          </a:ln>
        </p:spPr>
      </p:sp>
      <p:sp>
        <p:nvSpPr>
          <p:cNvPr id="9" name="Text 5"/>
          <p:cNvSpPr/>
          <p:nvPr/>
        </p:nvSpPr>
        <p:spPr>
          <a:xfrm>
            <a:off x="1102340" y="2390418"/>
            <a:ext cx="128230" cy="296228"/>
          </a:xfrm>
          <a:prstGeom prst="rect">
            <a:avLst/>
          </a:prstGeom>
          <a:noFill/>
          <a:ln/>
        </p:spPr>
        <p:txBody>
          <a:bodyPr wrap="none" rtlCol="0" anchor="t"/>
          <a:lstStyle/>
          <a:p>
            <a:pPr algn="ctr" indent="0" marL="0">
              <a:lnSpc>
                <a:spcPts val="2333"/>
              </a:lnSpc>
              <a:buNone/>
            </a:pPr>
            <a:r>
              <a:rPr lang="en-US" sz="2333" b="1" dirty="0">
                <a:solidFill>
                  <a:srgbClr val="16FFBB"/>
                </a:solidFill>
                <a:latin typeface="Spline Sans" pitchFamily="34" charset="0"/>
                <a:ea typeface="Spline Sans" pitchFamily="34" charset="-122"/>
                <a:cs typeface="Spline Sans" pitchFamily="34" charset="-120"/>
              </a:rPr>
              <a:t>1</a:t>
            </a:r>
            <a:endParaRPr lang="en-US" sz="2333" dirty="0"/>
          </a:p>
        </p:txBody>
      </p:sp>
      <p:sp>
        <p:nvSpPr>
          <p:cNvPr id="10" name="Text 6"/>
          <p:cNvSpPr/>
          <p:nvPr/>
        </p:nvSpPr>
        <p:spPr>
          <a:xfrm>
            <a:off x="2388513" y="2260878"/>
            <a:ext cx="2468880" cy="308610"/>
          </a:xfrm>
          <a:prstGeom prst="rect">
            <a:avLst/>
          </a:prstGeom>
          <a:noFill/>
          <a:ln/>
        </p:spPr>
        <p:txBody>
          <a:bodyPr wrap="none" rtlCol="0" anchor="t"/>
          <a:lstStyle/>
          <a:p>
            <a:pPr algn="l"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Phân tích nhu cầu</a:t>
            </a:r>
            <a:endParaRPr lang="en-US" sz="1944" dirty="0"/>
          </a:p>
        </p:txBody>
      </p:sp>
      <p:sp>
        <p:nvSpPr>
          <p:cNvPr id="11" name="Text 7"/>
          <p:cNvSpPr/>
          <p:nvPr/>
        </p:nvSpPr>
        <p:spPr>
          <a:xfrm>
            <a:off x="2388513" y="2702719"/>
            <a:ext cx="7751088" cy="666512"/>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Tìm hiểu các đặc điểm và nhu cầu của ứng viên tìm việc và nhà tuyển dụng để xác định các tính năng cần thiết cho hệ thống.</a:t>
            </a:r>
            <a:endParaRPr lang="en-US" sz="1750" dirty="0"/>
          </a:p>
        </p:txBody>
      </p:sp>
      <p:sp>
        <p:nvSpPr>
          <p:cNvPr id="12" name="Shape 8"/>
          <p:cNvSpPr/>
          <p:nvPr/>
        </p:nvSpPr>
        <p:spPr>
          <a:xfrm>
            <a:off x="1416427" y="4299525"/>
            <a:ext cx="777597" cy="27742"/>
          </a:xfrm>
          <a:prstGeom prst="rect">
            <a:avLst/>
          </a:prstGeom>
          <a:solidFill>
            <a:srgbClr val="29DDDA"/>
          </a:solidFill>
          <a:ln/>
        </p:spPr>
      </p:sp>
      <p:sp>
        <p:nvSpPr>
          <p:cNvPr id="13" name="Shape 9"/>
          <p:cNvSpPr/>
          <p:nvPr/>
        </p:nvSpPr>
        <p:spPr>
          <a:xfrm>
            <a:off x="916484" y="4063484"/>
            <a:ext cx="499943" cy="499943"/>
          </a:xfrm>
          <a:prstGeom prst="roundRect">
            <a:avLst>
              <a:gd name="adj" fmla="val 80001"/>
            </a:avLst>
          </a:prstGeom>
          <a:solidFill>
            <a:srgbClr val="0A081B"/>
          </a:solidFill>
          <a:ln w="22860">
            <a:solidFill>
              <a:srgbClr val="E0E4E6"/>
            </a:solidFill>
            <a:prstDash val="solid"/>
          </a:ln>
        </p:spPr>
      </p:sp>
      <p:sp>
        <p:nvSpPr>
          <p:cNvPr id="14" name="Text 10"/>
          <p:cNvSpPr/>
          <p:nvPr/>
        </p:nvSpPr>
        <p:spPr>
          <a:xfrm>
            <a:off x="1084005" y="4165283"/>
            <a:ext cx="164783" cy="296228"/>
          </a:xfrm>
          <a:prstGeom prst="rect">
            <a:avLst/>
          </a:prstGeom>
          <a:noFill/>
          <a:ln/>
        </p:spPr>
        <p:txBody>
          <a:bodyPr wrap="none" rtlCol="0" anchor="t"/>
          <a:lstStyle/>
          <a:p>
            <a:pPr algn="ctr" indent="0" marL="0">
              <a:lnSpc>
                <a:spcPts val="2333"/>
              </a:lnSpc>
              <a:buNone/>
            </a:pPr>
            <a:r>
              <a:rPr lang="en-US" sz="2333" b="1" dirty="0">
                <a:solidFill>
                  <a:srgbClr val="29DDDA"/>
                </a:solidFill>
                <a:latin typeface="Spline Sans" pitchFamily="34" charset="0"/>
                <a:ea typeface="Spline Sans" pitchFamily="34" charset="-122"/>
                <a:cs typeface="Spline Sans" pitchFamily="34" charset="-120"/>
              </a:rPr>
              <a:t>2</a:t>
            </a:r>
            <a:endParaRPr lang="en-US" sz="2333" dirty="0"/>
          </a:p>
        </p:txBody>
      </p:sp>
      <p:sp>
        <p:nvSpPr>
          <p:cNvPr id="15" name="Text 11"/>
          <p:cNvSpPr/>
          <p:nvPr/>
        </p:nvSpPr>
        <p:spPr>
          <a:xfrm>
            <a:off x="2388513" y="4035743"/>
            <a:ext cx="2468880" cy="308610"/>
          </a:xfrm>
          <a:prstGeom prst="rect">
            <a:avLst/>
          </a:prstGeom>
          <a:noFill/>
          <a:ln/>
        </p:spPr>
        <p:txBody>
          <a:bodyPr wrap="none" rtlCol="0" anchor="t"/>
          <a:lstStyle/>
          <a:p>
            <a:pPr algn="l"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Tối ưu hóa quy trình</a:t>
            </a:r>
            <a:endParaRPr lang="en-US" sz="1944" dirty="0"/>
          </a:p>
        </p:txBody>
      </p:sp>
      <p:sp>
        <p:nvSpPr>
          <p:cNvPr id="16" name="Text 12"/>
          <p:cNvSpPr/>
          <p:nvPr/>
        </p:nvSpPr>
        <p:spPr>
          <a:xfrm>
            <a:off x="2388513" y="4477583"/>
            <a:ext cx="7751088" cy="666512"/>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Phát triển các tính năng giúp nhà tuyển dụng dễ dàng tìm kiếm và đánh giá CV, cung cấp công cụ lọc, xếp hạng và so sánh CV.</a:t>
            </a:r>
            <a:endParaRPr lang="en-US" sz="1750" dirty="0"/>
          </a:p>
        </p:txBody>
      </p:sp>
      <p:sp>
        <p:nvSpPr>
          <p:cNvPr id="17" name="Shape 13"/>
          <p:cNvSpPr/>
          <p:nvPr/>
        </p:nvSpPr>
        <p:spPr>
          <a:xfrm>
            <a:off x="1416427" y="6074390"/>
            <a:ext cx="777597" cy="27742"/>
          </a:xfrm>
          <a:prstGeom prst="rect">
            <a:avLst/>
          </a:prstGeom>
          <a:solidFill>
            <a:srgbClr val="37A7E7"/>
          </a:solidFill>
          <a:ln/>
        </p:spPr>
      </p:sp>
      <p:sp>
        <p:nvSpPr>
          <p:cNvPr id="18" name="Shape 14"/>
          <p:cNvSpPr/>
          <p:nvPr/>
        </p:nvSpPr>
        <p:spPr>
          <a:xfrm>
            <a:off x="916484" y="5838349"/>
            <a:ext cx="499943" cy="499943"/>
          </a:xfrm>
          <a:prstGeom prst="roundRect">
            <a:avLst>
              <a:gd name="adj" fmla="val 80001"/>
            </a:avLst>
          </a:prstGeom>
          <a:solidFill>
            <a:srgbClr val="0A081B"/>
          </a:solidFill>
          <a:ln w="22860">
            <a:solidFill>
              <a:srgbClr val="E0E4E6"/>
            </a:solidFill>
            <a:prstDash val="solid"/>
          </a:ln>
        </p:spPr>
      </p:sp>
      <p:sp>
        <p:nvSpPr>
          <p:cNvPr id="19" name="Text 15"/>
          <p:cNvSpPr/>
          <p:nvPr/>
        </p:nvSpPr>
        <p:spPr>
          <a:xfrm>
            <a:off x="1079718" y="5940147"/>
            <a:ext cx="173474" cy="296228"/>
          </a:xfrm>
          <a:prstGeom prst="rect">
            <a:avLst/>
          </a:prstGeom>
          <a:noFill/>
          <a:ln/>
        </p:spPr>
        <p:txBody>
          <a:bodyPr wrap="none" rtlCol="0" anchor="t"/>
          <a:lstStyle/>
          <a:p>
            <a:pPr algn="ctr" indent="0" marL="0">
              <a:lnSpc>
                <a:spcPts val="2333"/>
              </a:lnSpc>
              <a:buNone/>
            </a:pPr>
            <a:r>
              <a:rPr lang="en-US" sz="2333" b="1" dirty="0">
                <a:solidFill>
                  <a:srgbClr val="37A7E7"/>
                </a:solidFill>
                <a:latin typeface="Spline Sans" pitchFamily="34" charset="0"/>
                <a:ea typeface="Spline Sans" pitchFamily="34" charset="-122"/>
                <a:cs typeface="Spline Sans" pitchFamily="34" charset="-120"/>
              </a:rPr>
              <a:t>3</a:t>
            </a:r>
            <a:endParaRPr lang="en-US" sz="2333" dirty="0"/>
          </a:p>
        </p:txBody>
      </p:sp>
      <p:sp>
        <p:nvSpPr>
          <p:cNvPr id="20" name="Text 16"/>
          <p:cNvSpPr/>
          <p:nvPr/>
        </p:nvSpPr>
        <p:spPr>
          <a:xfrm>
            <a:off x="2388513" y="5810607"/>
            <a:ext cx="2468880" cy="308610"/>
          </a:xfrm>
          <a:prstGeom prst="rect">
            <a:avLst/>
          </a:prstGeom>
          <a:noFill/>
          <a:ln/>
        </p:spPr>
        <p:txBody>
          <a:bodyPr wrap="none" rtlCol="0" anchor="t"/>
          <a:lstStyle/>
          <a:p>
            <a:pPr algn="l"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Trang trí CV</a:t>
            </a:r>
            <a:endParaRPr lang="en-US" sz="1944" dirty="0"/>
          </a:p>
        </p:txBody>
      </p:sp>
      <p:sp>
        <p:nvSpPr>
          <p:cNvPr id="21" name="Text 17"/>
          <p:cNvSpPr/>
          <p:nvPr/>
        </p:nvSpPr>
        <p:spPr>
          <a:xfrm>
            <a:off x="2388513" y="6252448"/>
            <a:ext cx="7751088" cy="666512"/>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Cho phép người dùng tự do sáng tạo với đủ loại mẫu CV phù hợp với phong cách cá nhân.</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2496622"/>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Các tính năng chính</a:t>
            </a:r>
            <a:endParaRPr lang="en-US" sz="3888" dirty="0"/>
          </a:p>
        </p:txBody>
      </p:sp>
      <p:sp>
        <p:nvSpPr>
          <p:cNvPr id="5" name="Text 2"/>
          <p:cNvSpPr/>
          <p:nvPr/>
        </p:nvSpPr>
        <p:spPr>
          <a:xfrm>
            <a:off x="2624376" y="3669149"/>
            <a:ext cx="2468880" cy="308610"/>
          </a:xfrm>
          <a:prstGeom prst="rect">
            <a:avLst/>
          </a:prstGeom>
          <a:noFill/>
          <a:ln/>
        </p:spPr>
        <p:txBody>
          <a:bodyPr wrap="none" rtlCol="0" anchor="t"/>
          <a:lstStyle/>
          <a:p>
            <a:pPr indent="0" marL="0">
              <a:lnSpc>
                <a:spcPts val="2430"/>
              </a:lnSpc>
              <a:buNone/>
            </a:pPr>
            <a:r>
              <a:rPr lang="en-US" sz="1944" b="1" dirty="0">
                <a:solidFill>
                  <a:srgbClr val="F0FCFF"/>
                </a:solidFill>
                <a:latin typeface="Spline Sans" pitchFamily="34" charset="0"/>
                <a:ea typeface="Spline Sans" pitchFamily="34" charset="-122"/>
                <a:cs typeface="Spline Sans" pitchFamily="34" charset="-120"/>
              </a:rPr>
              <a:t>Tạo CV</a:t>
            </a:r>
            <a:endParaRPr lang="en-US" sz="1944" dirty="0"/>
          </a:p>
        </p:txBody>
      </p:sp>
      <p:sp>
        <p:nvSpPr>
          <p:cNvPr id="6" name="Text 3"/>
          <p:cNvSpPr/>
          <p:nvPr/>
        </p:nvSpPr>
        <p:spPr>
          <a:xfrm>
            <a:off x="2624376" y="4199930"/>
            <a:ext cx="2765465"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Người dùng có thể tự do sáng tạo CV với đủ loại mẫu mã, tùy chỉnh theo phong cách cá nhân.</a:t>
            </a:r>
            <a:endParaRPr lang="en-US" sz="1750" dirty="0"/>
          </a:p>
        </p:txBody>
      </p:sp>
      <p:sp>
        <p:nvSpPr>
          <p:cNvPr id="7" name="Text 4"/>
          <p:cNvSpPr/>
          <p:nvPr/>
        </p:nvSpPr>
        <p:spPr>
          <a:xfrm>
            <a:off x="5939433" y="3669149"/>
            <a:ext cx="2468880" cy="308610"/>
          </a:xfrm>
          <a:prstGeom prst="rect">
            <a:avLst/>
          </a:prstGeom>
          <a:noFill/>
          <a:ln/>
        </p:spPr>
        <p:txBody>
          <a:bodyPr wrap="none" rtlCol="0" anchor="t"/>
          <a:lstStyle/>
          <a:p>
            <a:pPr indent="0" marL="0">
              <a:lnSpc>
                <a:spcPts val="2430"/>
              </a:lnSpc>
              <a:buNone/>
            </a:pPr>
            <a:r>
              <a:rPr lang="en-US" sz="1944" b="1" dirty="0">
                <a:solidFill>
                  <a:srgbClr val="F0FCFF"/>
                </a:solidFill>
                <a:latin typeface="Spline Sans" pitchFamily="34" charset="0"/>
                <a:ea typeface="Spline Sans" pitchFamily="34" charset="-122"/>
                <a:cs typeface="Spline Sans" pitchFamily="34" charset="-120"/>
              </a:rPr>
              <a:t>Nộp CV trực tuyến</a:t>
            </a:r>
            <a:endParaRPr lang="en-US" sz="1944" dirty="0"/>
          </a:p>
        </p:txBody>
      </p:sp>
      <p:sp>
        <p:nvSpPr>
          <p:cNvPr id="8" name="Text 5"/>
          <p:cNvSpPr/>
          <p:nvPr/>
        </p:nvSpPr>
        <p:spPr>
          <a:xfrm>
            <a:off x="5939433" y="4199930"/>
            <a:ext cx="2765465"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Hỗ trợ người dùng nộp hồ sơ trực tuyến và nhận phản hồi nhanh chóng từ các đơn vị tuyển dụng.</a:t>
            </a:r>
            <a:endParaRPr lang="en-US" sz="1750" dirty="0"/>
          </a:p>
        </p:txBody>
      </p:sp>
      <p:sp>
        <p:nvSpPr>
          <p:cNvPr id="9" name="Text 6"/>
          <p:cNvSpPr/>
          <p:nvPr/>
        </p:nvSpPr>
        <p:spPr>
          <a:xfrm>
            <a:off x="9254490" y="3669149"/>
            <a:ext cx="2468880" cy="308610"/>
          </a:xfrm>
          <a:prstGeom prst="rect">
            <a:avLst/>
          </a:prstGeom>
          <a:noFill/>
          <a:ln/>
        </p:spPr>
        <p:txBody>
          <a:bodyPr wrap="none" rtlCol="0" anchor="t"/>
          <a:lstStyle/>
          <a:p>
            <a:pPr indent="0" marL="0">
              <a:lnSpc>
                <a:spcPts val="2430"/>
              </a:lnSpc>
              <a:buNone/>
            </a:pPr>
            <a:r>
              <a:rPr lang="en-US" sz="1944" b="1" dirty="0">
                <a:solidFill>
                  <a:srgbClr val="F0FCFF"/>
                </a:solidFill>
                <a:latin typeface="Spline Sans" pitchFamily="34" charset="0"/>
                <a:ea typeface="Spline Sans" pitchFamily="34" charset="-122"/>
                <a:cs typeface="Spline Sans" pitchFamily="34" charset="-120"/>
              </a:rPr>
              <a:t>Tìm kiếm việc làm</a:t>
            </a:r>
            <a:endParaRPr lang="en-US" sz="1944" dirty="0"/>
          </a:p>
        </p:txBody>
      </p:sp>
      <p:sp>
        <p:nvSpPr>
          <p:cNvPr id="10" name="Text 7"/>
          <p:cNvSpPr/>
          <p:nvPr/>
        </p:nvSpPr>
        <p:spPr>
          <a:xfrm>
            <a:off x="9254490" y="4199930"/>
            <a:ext cx="2765465" cy="1333024"/>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Cung cấp công cụ tìm kiếm và lọc việc làm hiệu quả, giúp người dùng dễ dàng tìm kiếm công việc phù hợp.</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763435"/>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Đăng ký công ty</a:t>
            </a:r>
            <a:endParaRPr lang="en-US" sz="3888" dirty="0"/>
          </a:p>
        </p:txBody>
      </p:sp>
      <p:sp>
        <p:nvSpPr>
          <p:cNvPr id="6" name="Shape 2"/>
          <p:cNvSpPr/>
          <p:nvPr/>
        </p:nvSpPr>
        <p:spPr>
          <a:xfrm>
            <a:off x="4490799" y="2713792"/>
            <a:ext cx="4542115" cy="1931670"/>
          </a:xfrm>
          <a:prstGeom prst="roundRect">
            <a:avLst>
              <a:gd name="adj" fmla="val 20705"/>
            </a:avLst>
          </a:prstGeom>
          <a:solidFill>
            <a:srgbClr val="0A081B"/>
          </a:solidFill>
          <a:ln w="22860">
            <a:solidFill>
              <a:srgbClr val="E0E4E6"/>
            </a:solidFill>
            <a:prstDash val="solid"/>
          </a:ln>
        </p:spPr>
      </p:sp>
      <p:sp>
        <p:nvSpPr>
          <p:cNvPr id="7" name="Text 3"/>
          <p:cNvSpPr/>
          <p:nvPr/>
        </p:nvSpPr>
        <p:spPr>
          <a:xfrm>
            <a:off x="4735830" y="2958822"/>
            <a:ext cx="2954060" cy="308610"/>
          </a:xfrm>
          <a:prstGeom prst="rect">
            <a:avLst/>
          </a:prstGeom>
          <a:noFill/>
          <a:ln/>
        </p:spPr>
        <p:txBody>
          <a:bodyPr wrap="none" rtlCol="0" anchor="t"/>
          <a:lstStyle/>
          <a:p>
            <a:pPr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Đăng ký trở thành công ty</a:t>
            </a:r>
            <a:endParaRPr lang="en-US" sz="1944" dirty="0"/>
          </a:p>
        </p:txBody>
      </p:sp>
      <p:sp>
        <p:nvSpPr>
          <p:cNvPr id="8" name="Text 4"/>
          <p:cNvSpPr/>
          <p:nvPr/>
        </p:nvSpPr>
        <p:spPr>
          <a:xfrm>
            <a:off x="4735830" y="3400663"/>
            <a:ext cx="4052054"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Các công ty có thể đăng ký trở thành công ty chính thức trên hệ thống, sau khi được Admin phê duyệt.</a:t>
            </a:r>
            <a:endParaRPr lang="en-US" sz="1750" dirty="0"/>
          </a:p>
        </p:txBody>
      </p:sp>
      <p:sp>
        <p:nvSpPr>
          <p:cNvPr id="9" name="Shape 5"/>
          <p:cNvSpPr/>
          <p:nvPr/>
        </p:nvSpPr>
        <p:spPr>
          <a:xfrm>
            <a:off x="9255085" y="2713792"/>
            <a:ext cx="4542115" cy="1931670"/>
          </a:xfrm>
          <a:prstGeom prst="roundRect">
            <a:avLst>
              <a:gd name="adj" fmla="val 20705"/>
            </a:avLst>
          </a:prstGeom>
          <a:solidFill>
            <a:srgbClr val="0A081B"/>
          </a:solidFill>
          <a:ln w="22860">
            <a:solidFill>
              <a:srgbClr val="E0E4E6"/>
            </a:solidFill>
            <a:prstDash val="solid"/>
          </a:ln>
        </p:spPr>
      </p:sp>
      <p:sp>
        <p:nvSpPr>
          <p:cNvPr id="10" name="Text 6"/>
          <p:cNvSpPr/>
          <p:nvPr/>
        </p:nvSpPr>
        <p:spPr>
          <a:xfrm>
            <a:off x="9500116" y="2958822"/>
            <a:ext cx="2468880" cy="308610"/>
          </a:xfrm>
          <a:prstGeom prst="rect">
            <a:avLst/>
          </a:prstGeom>
          <a:noFill/>
          <a:ln/>
        </p:spPr>
        <p:txBody>
          <a:bodyPr wrap="none" rtlCol="0" anchor="t"/>
          <a:lstStyle/>
          <a:p>
            <a:pPr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Đăng tin tuyển dụng</a:t>
            </a:r>
            <a:endParaRPr lang="en-US" sz="1944" dirty="0"/>
          </a:p>
        </p:txBody>
      </p:sp>
      <p:sp>
        <p:nvSpPr>
          <p:cNvPr id="11" name="Text 7"/>
          <p:cNvSpPr/>
          <p:nvPr/>
        </p:nvSpPr>
        <p:spPr>
          <a:xfrm>
            <a:off x="9500116" y="3400663"/>
            <a:ext cx="4052054"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Các công ty có thể đăng tin tuyển dụng với đa dạng vị trí và yêu cầu, giúp tìm được nhân sự phù hợp.</a:t>
            </a:r>
            <a:endParaRPr lang="en-US" sz="1750" dirty="0"/>
          </a:p>
        </p:txBody>
      </p:sp>
      <p:sp>
        <p:nvSpPr>
          <p:cNvPr id="12" name="Shape 8"/>
          <p:cNvSpPr/>
          <p:nvPr/>
        </p:nvSpPr>
        <p:spPr>
          <a:xfrm>
            <a:off x="4490799" y="4867632"/>
            <a:ext cx="9306401" cy="1598414"/>
          </a:xfrm>
          <a:prstGeom prst="roundRect">
            <a:avLst>
              <a:gd name="adj" fmla="val 25022"/>
            </a:avLst>
          </a:prstGeom>
          <a:solidFill>
            <a:srgbClr val="0A081B"/>
          </a:solidFill>
          <a:ln w="22860">
            <a:solidFill>
              <a:srgbClr val="E0E4E6"/>
            </a:solidFill>
            <a:prstDash val="solid"/>
          </a:ln>
        </p:spPr>
      </p:sp>
      <p:sp>
        <p:nvSpPr>
          <p:cNvPr id="13" name="Text 9"/>
          <p:cNvSpPr/>
          <p:nvPr/>
        </p:nvSpPr>
        <p:spPr>
          <a:xfrm>
            <a:off x="4735830" y="5112663"/>
            <a:ext cx="2468880" cy="308610"/>
          </a:xfrm>
          <a:prstGeom prst="rect">
            <a:avLst/>
          </a:prstGeom>
          <a:noFill/>
          <a:ln/>
        </p:spPr>
        <p:txBody>
          <a:bodyPr wrap="none" rtlCol="0" anchor="t"/>
          <a:lstStyle/>
          <a:p>
            <a:pPr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Quản lý ứng viên</a:t>
            </a:r>
            <a:endParaRPr lang="en-US" sz="1944" dirty="0"/>
          </a:p>
        </p:txBody>
      </p:sp>
      <p:sp>
        <p:nvSpPr>
          <p:cNvPr id="14" name="Text 10"/>
          <p:cNvSpPr/>
          <p:nvPr/>
        </p:nvSpPr>
        <p:spPr>
          <a:xfrm>
            <a:off x="4735830" y="5554504"/>
            <a:ext cx="8816340" cy="666512"/>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Công ty có thể xem và quản lý các ứng viên đã nộp hồ sơ, cũng như gửi phản hồi trực tiếp đến họ.</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2002631"/>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Vai trò của Admin</a:t>
            </a:r>
            <a:endParaRPr lang="en-US" sz="3888" dirty="0"/>
          </a:p>
        </p:txBody>
      </p:sp>
      <p:sp>
        <p:nvSpPr>
          <p:cNvPr id="5" name="Shape 2"/>
          <p:cNvSpPr/>
          <p:nvPr/>
        </p:nvSpPr>
        <p:spPr>
          <a:xfrm>
            <a:off x="2624376" y="3064073"/>
            <a:ext cx="523756" cy="523756"/>
          </a:xfrm>
          <a:prstGeom prst="roundRect">
            <a:avLst>
              <a:gd name="adj" fmla="val 17456765"/>
            </a:avLst>
          </a:prstGeom>
          <a:noFill/>
          <a:ln w="22860">
            <a:solidFill>
              <a:srgbClr val="16FFBB"/>
            </a:solidFill>
            <a:prstDash val="solid"/>
          </a:ln>
        </p:spPr>
      </p:sp>
      <p:pic>
        <p:nvPicPr>
          <p:cNvPr id="6" name="Image 1" descr="preencoded.png">    </p:cNvPr>
          <p:cNvPicPr>
            <a:picLocks noChangeAspect="1"/>
          </p:cNvPicPr>
          <p:nvPr/>
        </p:nvPicPr>
        <p:blipFill>
          <a:blip r:embed="rId2"/>
          <a:stretch>
            <a:fillRect/>
          </a:stretch>
        </p:blipFill>
        <p:spPr>
          <a:xfrm>
            <a:off x="2624376" y="3064073"/>
            <a:ext cx="523756" cy="523756"/>
          </a:xfrm>
          <a:prstGeom prst="rect">
            <a:avLst/>
          </a:prstGeom>
        </p:spPr>
      </p:pic>
      <p:sp>
        <p:nvSpPr>
          <p:cNvPr id="7" name="Text 3"/>
          <p:cNvSpPr/>
          <p:nvPr/>
        </p:nvSpPr>
        <p:spPr>
          <a:xfrm>
            <a:off x="2624376" y="3810000"/>
            <a:ext cx="2095381" cy="308610"/>
          </a:xfrm>
          <a:prstGeom prst="rect">
            <a:avLst/>
          </a:prstGeom>
          <a:noFill/>
          <a:ln/>
        </p:spPr>
        <p:txBody>
          <a:bodyPr wrap="none" rtlCol="0" anchor="t"/>
          <a:lstStyle/>
          <a:p>
            <a:pPr algn="l"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Quản lý template</a:t>
            </a:r>
            <a:endParaRPr lang="en-US" sz="1944" dirty="0"/>
          </a:p>
        </p:txBody>
      </p:sp>
      <p:sp>
        <p:nvSpPr>
          <p:cNvPr id="8" name="Text 4"/>
          <p:cNvSpPr/>
          <p:nvPr/>
        </p:nvSpPr>
        <p:spPr>
          <a:xfrm>
            <a:off x="2624376" y="4251841"/>
            <a:ext cx="2095381" cy="1666280"/>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Admin có thể tạo, sửa, xóa các mẫu CV để người dùng có thể sáng tạo CV theo ý muốn.</a:t>
            </a:r>
            <a:endParaRPr lang="en-US" sz="1750" dirty="0"/>
          </a:p>
        </p:txBody>
      </p:sp>
      <p:sp>
        <p:nvSpPr>
          <p:cNvPr id="9" name="Shape 5"/>
          <p:cNvSpPr/>
          <p:nvPr/>
        </p:nvSpPr>
        <p:spPr>
          <a:xfrm>
            <a:off x="5053012" y="3064073"/>
            <a:ext cx="523875" cy="523875"/>
          </a:xfrm>
          <a:prstGeom prst="roundRect">
            <a:avLst>
              <a:gd name="adj" fmla="val 17452800"/>
            </a:avLst>
          </a:prstGeom>
          <a:noFill/>
          <a:ln w="22860">
            <a:solidFill>
              <a:srgbClr val="29DDDA"/>
            </a:solidFill>
            <a:prstDash val="solid"/>
          </a:ln>
        </p:spPr>
      </p:sp>
      <p:pic>
        <p:nvPicPr>
          <p:cNvPr id="10" name="Image 2" descr="preencoded.png">    </p:cNvPr>
          <p:cNvPicPr>
            <a:picLocks noChangeAspect="1"/>
          </p:cNvPicPr>
          <p:nvPr/>
        </p:nvPicPr>
        <p:blipFill>
          <a:blip r:embed="rId3"/>
          <a:stretch>
            <a:fillRect/>
          </a:stretch>
        </p:blipFill>
        <p:spPr>
          <a:xfrm>
            <a:off x="5053012" y="3064073"/>
            <a:ext cx="523875" cy="523875"/>
          </a:xfrm>
          <a:prstGeom prst="rect">
            <a:avLst/>
          </a:prstGeom>
        </p:spPr>
      </p:pic>
      <p:sp>
        <p:nvSpPr>
          <p:cNvPr id="11" name="Text 6"/>
          <p:cNvSpPr/>
          <p:nvPr/>
        </p:nvSpPr>
        <p:spPr>
          <a:xfrm>
            <a:off x="5053012" y="3810119"/>
            <a:ext cx="2095500" cy="308610"/>
          </a:xfrm>
          <a:prstGeom prst="rect">
            <a:avLst/>
          </a:prstGeom>
          <a:noFill/>
          <a:ln/>
        </p:spPr>
        <p:txBody>
          <a:bodyPr wrap="none" rtlCol="0" anchor="t"/>
          <a:lstStyle/>
          <a:p>
            <a:pPr algn="l"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Quản lý slide</a:t>
            </a:r>
            <a:endParaRPr lang="en-US" sz="1944" dirty="0"/>
          </a:p>
        </p:txBody>
      </p:sp>
      <p:sp>
        <p:nvSpPr>
          <p:cNvPr id="12" name="Text 7"/>
          <p:cNvSpPr/>
          <p:nvPr/>
        </p:nvSpPr>
        <p:spPr>
          <a:xfrm>
            <a:off x="5053012" y="4251960"/>
            <a:ext cx="2095500" cy="1666280"/>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Admin có thể chỉnh sửa các slide trên trang chủ để thu hút người dùng khi truy cập.</a:t>
            </a:r>
            <a:endParaRPr lang="en-US" sz="1750" dirty="0"/>
          </a:p>
        </p:txBody>
      </p:sp>
      <p:sp>
        <p:nvSpPr>
          <p:cNvPr id="13" name="Shape 8"/>
          <p:cNvSpPr/>
          <p:nvPr/>
        </p:nvSpPr>
        <p:spPr>
          <a:xfrm>
            <a:off x="7481768" y="3064073"/>
            <a:ext cx="523875" cy="523875"/>
          </a:xfrm>
          <a:prstGeom prst="roundRect">
            <a:avLst>
              <a:gd name="adj" fmla="val 17452800"/>
            </a:avLst>
          </a:prstGeom>
          <a:noFill/>
          <a:ln w="22860">
            <a:solidFill>
              <a:srgbClr val="37A7E7"/>
            </a:solidFill>
            <a:prstDash val="solid"/>
          </a:ln>
        </p:spPr>
      </p:sp>
      <p:pic>
        <p:nvPicPr>
          <p:cNvPr id="14" name="Image 3" descr="preencoded.png">    </p:cNvPr>
          <p:cNvPicPr>
            <a:picLocks noChangeAspect="1"/>
          </p:cNvPicPr>
          <p:nvPr/>
        </p:nvPicPr>
        <p:blipFill>
          <a:blip r:embed="rId4"/>
          <a:stretch>
            <a:fillRect/>
          </a:stretch>
        </p:blipFill>
        <p:spPr>
          <a:xfrm>
            <a:off x="7481768" y="3064073"/>
            <a:ext cx="523875" cy="523875"/>
          </a:xfrm>
          <a:prstGeom prst="rect">
            <a:avLst/>
          </a:prstGeom>
        </p:spPr>
      </p:pic>
      <p:sp>
        <p:nvSpPr>
          <p:cNvPr id="15" name="Text 9"/>
          <p:cNvSpPr/>
          <p:nvPr/>
        </p:nvSpPr>
        <p:spPr>
          <a:xfrm>
            <a:off x="7481768" y="3810119"/>
            <a:ext cx="2095500" cy="308610"/>
          </a:xfrm>
          <a:prstGeom prst="rect">
            <a:avLst/>
          </a:prstGeom>
          <a:noFill/>
          <a:ln/>
        </p:spPr>
        <p:txBody>
          <a:bodyPr wrap="none" rtlCol="0" anchor="t"/>
          <a:lstStyle/>
          <a:p>
            <a:pPr algn="l"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Quản lý công ty</a:t>
            </a:r>
            <a:endParaRPr lang="en-US" sz="1944" dirty="0"/>
          </a:p>
        </p:txBody>
      </p:sp>
      <p:sp>
        <p:nvSpPr>
          <p:cNvPr id="16" name="Text 10"/>
          <p:cNvSpPr/>
          <p:nvPr/>
        </p:nvSpPr>
        <p:spPr>
          <a:xfrm>
            <a:off x="7481768" y="4251960"/>
            <a:ext cx="2095500" cy="1333024"/>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Admin có thể xem, chấp nhận hoặc từ chối các công ty đăng ký trên hệ thống.</a:t>
            </a:r>
            <a:endParaRPr lang="en-US" sz="1750" dirty="0"/>
          </a:p>
        </p:txBody>
      </p:sp>
      <p:sp>
        <p:nvSpPr>
          <p:cNvPr id="17" name="Shape 11"/>
          <p:cNvSpPr/>
          <p:nvPr/>
        </p:nvSpPr>
        <p:spPr>
          <a:xfrm>
            <a:off x="9910524" y="3064073"/>
            <a:ext cx="523875" cy="523875"/>
          </a:xfrm>
          <a:prstGeom prst="roundRect">
            <a:avLst>
              <a:gd name="adj" fmla="val 17452800"/>
            </a:avLst>
          </a:prstGeom>
          <a:noFill/>
          <a:ln w="22860">
            <a:solidFill>
              <a:srgbClr val="5372DF"/>
            </a:solidFill>
            <a:prstDash val="solid"/>
          </a:ln>
        </p:spPr>
      </p:sp>
      <p:pic>
        <p:nvPicPr>
          <p:cNvPr id="18" name="Image 4" descr="preencoded.png">    </p:cNvPr>
          <p:cNvPicPr>
            <a:picLocks noChangeAspect="1"/>
          </p:cNvPicPr>
          <p:nvPr/>
        </p:nvPicPr>
        <p:blipFill>
          <a:blip r:embed="rId5"/>
          <a:stretch>
            <a:fillRect/>
          </a:stretch>
        </p:blipFill>
        <p:spPr>
          <a:xfrm>
            <a:off x="9910524" y="3064073"/>
            <a:ext cx="523875" cy="523875"/>
          </a:xfrm>
          <a:prstGeom prst="rect">
            <a:avLst/>
          </a:prstGeom>
        </p:spPr>
      </p:pic>
      <p:sp>
        <p:nvSpPr>
          <p:cNvPr id="19" name="Text 12"/>
          <p:cNvSpPr/>
          <p:nvPr/>
        </p:nvSpPr>
        <p:spPr>
          <a:xfrm>
            <a:off x="9910524" y="3810119"/>
            <a:ext cx="2095500" cy="617220"/>
          </a:xfrm>
          <a:prstGeom prst="rect">
            <a:avLst/>
          </a:prstGeom>
          <a:noFill/>
          <a:ln/>
        </p:spPr>
        <p:txBody>
          <a:bodyPr wrap="square" rtlCol="0" anchor="t"/>
          <a:lstStyle/>
          <a:p>
            <a:pPr algn="l" indent="0" marL="0">
              <a:lnSpc>
                <a:spcPts val="2430"/>
              </a:lnSpc>
              <a:buNone/>
            </a:pPr>
            <a:r>
              <a:rPr lang="en-US" sz="1944" b="1" dirty="0">
                <a:solidFill>
                  <a:srgbClr val="5372DF"/>
                </a:solidFill>
                <a:latin typeface="Spline Sans" pitchFamily="34" charset="0"/>
                <a:ea typeface="Spline Sans" pitchFamily="34" charset="-122"/>
                <a:cs typeface="Spline Sans" pitchFamily="34" charset="-120"/>
              </a:rPr>
              <a:t>Quản lý loại công việc</a:t>
            </a:r>
            <a:endParaRPr lang="en-US" sz="1944" dirty="0"/>
          </a:p>
        </p:txBody>
      </p:sp>
      <p:sp>
        <p:nvSpPr>
          <p:cNvPr id="20" name="Text 13"/>
          <p:cNvSpPr/>
          <p:nvPr/>
        </p:nvSpPr>
        <p:spPr>
          <a:xfrm>
            <a:off x="9910524" y="4560570"/>
            <a:ext cx="2095500" cy="1666280"/>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Admin có thể tạo, sửa, xóa các loại công việc để công ty đăng tin tuyển dụng phù hợp.</a:t>
            </a:r>
            <a:endParaRPr lang="en-US" sz="1750" dirty="0"/>
          </a:p>
        </p:txBody>
      </p:sp>
      <p:pic>
        <p:nvPicPr>
          <p:cNvPr id="21"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2030135"/>
            <a:ext cx="5570577"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Trải nghiệm người dùng</a:t>
            </a:r>
            <a:endParaRPr lang="en-US" sz="3888" dirty="0"/>
          </a:p>
        </p:txBody>
      </p:sp>
      <p:pic>
        <p:nvPicPr>
          <p:cNvPr id="5" name="Image 1" descr="preencoded.png">    </p:cNvPr>
          <p:cNvPicPr>
            <a:picLocks noChangeAspect="1"/>
          </p:cNvPicPr>
          <p:nvPr/>
        </p:nvPicPr>
        <p:blipFill>
          <a:blip r:embed="rId2"/>
          <a:stretch>
            <a:fillRect/>
          </a:stretch>
        </p:blipFill>
        <p:spPr>
          <a:xfrm>
            <a:off x="2624376" y="2980492"/>
            <a:ext cx="3127177" cy="888682"/>
          </a:xfrm>
          <a:prstGeom prst="rect">
            <a:avLst/>
          </a:prstGeom>
        </p:spPr>
      </p:pic>
      <p:sp>
        <p:nvSpPr>
          <p:cNvPr id="6" name="Text 2"/>
          <p:cNvSpPr/>
          <p:nvPr/>
        </p:nvSpPr>
        <p:spPr>
          <a:xfrm>
            <a:off x="2846546" y="4202430"/>
            <a:ext cx="2468880" cy="308610"/>
          </a:xfrm>
          <a:prstGeom prst="rect">
            <a:avLst/>
          </a:prstGeom>
          <a:noFill/>
          <a:ln/>
        </p:spPr>
        <p:txBody>
          <a:bodyPr wrap="none" rtlCol="0" anchor="t"/>
          <a:lstStyle/>
          <a:p>
            <a:pPr algn="l"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Tạo CV</a:t>
            </a:r>
            <a:endParaRPr lang="en-US" sz="1944" dirty="0"/>
          </a:p>
        </p:txBody>
      </p:sp>
      <p:sp>
        <p:nvSpPr>
          <p:cNvPr id="7" name="Text 3"/>
          <p:cNvSpPr/>
          <p:nvPr/>
        </p:nvSpPr>
        <p:spPr>
          <a:xfrm>
            <a:off x="2846546" y="4644271"/>
            <a:ext cx="2682835" cy="1333024"/>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Người dùng có thể tự do sáng tạo CV với đủ loại mẫu mã, tùy chỉnh theo phong cách cá nhân.</a:t>
            </a:r>
            <a:endParaRPr lang="en-US" sz="1750" dirty="0"/>
          </a:p>
        </p:txBody>
      </p:sp>
      <p:pic>
        <p:nvPicPr>
          <p:cNvPr id="8" name="Image 2" descr="preencoded.png">    </p:cNvPr>
          <p:cNvPicPr>
            <a:picLocks noChangeAspect="1"/>
          </p:cNvPicPr>
          <p:nvPr/>
        </p:nvPicPr>
        <p:blipFill>
          <a:blip r:embed="rId3"/>
          <a:stretch>
            <a:fillRect/>
          </a:stretch>
        </p:blipFill>
        <p:spPr>
          <a:xfrm>
            <a:off x="5751552" y="2980492"/>
            <a:ext cx="3127177" cy="888682"/>
          </a:xfrm>
          <a:prstGeom prst="rect">
            <a:avLst/>
          </a:prstGeom>
        </p:spPr>
      </p:pic>
      <p:sp>
        <p:nvSpPr>
          <p:cNvPr id="9" name="Text 4"/>
          <p:cNvSpPr/>
          <p:nvPr/>
        </p:nvSpPr>
        <p:spPr>
          <a:xfrm>
            <a:off x="5973723" y="4202430"/>
            <a:ext cx="2468880" cy="308610"/>
          </a:xfrm>
          <a:prstGeom prst="rect">
            <a:avLst/>
          </a:prstGeom>
          <a:noFill/>
          <a:ln/>
        </p:spPr>
        <p:txBody>
          <a:bodyPr wrap="none" rtlCol="0" anchor="t"/>
          <a:lstStyle/>
          <a:p>
            <a:pPr algn="l"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Lưu trữ CV</a:t>
            </a:r>
            <a:endParaRPr lang="en-US" sz="1944" dirty="0"/>
          </a:p>
        </p:txBody>
      </p:sp>
      <p:sp>
        <p:nvSpPr>
          <p:cNvPr id="10" name="Text 5"/>
          <p:cNvSpPr/>
          <p:nvPr/>
        </p:nvSpPr>
        <p:spPr>
          <a:xfrm>
            <a:off x="5973723" y="4644271"/>
            <a:ext cx="2682835" cy="999768"/>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Người dùng có thể lưu trữ các CV đã tạo để sử dụng lại hoặc chỉnh sửa khi cần.</a:t>
            </a:r>
            <a:endParaRPr lang="en-US" sz="1750" dirty="0"/>
          </a:p>
        </p:txBody>
      </p:sp>
      <p:pic>
        <p:nvPicPr>
          <p:cNvPr id="11" name="Image 3" descr="preencoded.png">    </p:cNvPr>
          <p:cNvPicPr>
            <a:picLocks noChangeAspect="1"/>
          </p:cNvPicPr>
          <p:nvPr/>
        </p:nvPicPr>
        <p:blipFill>
          <a:blip r:embed="rId4"/>
          <a:stretch>
            <a:fillRect/>
          </a:stretch>
        </p:blipFill>
        <p:spPr>
          <a:xfrm>
            <a:off x="8878729" y="2980492"/>
            <a:ext cx="3127296" cy="888682"/>
          </a:xfrm>
          <a:prstGeom prst="rect">
            <a:avLst/>
          </a:prstGeom>
        </p:spPr>
      </p:pic>
      <p:sp>
        <p:nvSpPr>
          <p:cNvPr id="12" name="Text 6"/>
          <p:cNvSpPr/>
          <p:nvPr/>
        </p:nvSpPr>
        <p:spPr>
          <a:xfrm>
            <a:off x="9100899" y="4202430"/>
            <a:ext cx="2468880" cy="308610"/>
          </a:xfrm>
          <a:prstGeom prst="rect">
            <a:avLst/>
          </a:prstGeom>
          <a:noFill/>
          <a:ln/>
        </p:spPr>
        <p:txBody>
          <a:bodyPr wrap="none" rtlCol="0" anchor="t"/>
          <a:lstStyle/>
          <a:p>
            <a:pPr algn="l"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Nộp CV trực tuyến</a:t>
            </a:r>
            <a:endParaRPr lang="en-US" sz="1944" dirty="0"/>
          </a:p>
        </p:txBody>
      </p:sp>
      <p:sp>
        <p:nvSpPr>
          <p:cNvPr id="13" name="Text 7"/>
          <p:cNvSpPr/>
          <p:nvPr/>
        </p:nvSpPr>
        <p:spPr>
          <a:xfrm>
            <a:off x="9100899" y="4644271"/>
            <a:ext cx="2682954" cy="1333024"/>
          </a:xfrm>
          <a:prstGeom prst="rect">
            <a:avLst/>
          </a:prstGeom>
          <a:noFill/>
          <a:ln/>
        </p:spPr>
        <p:txBody>
          <a:bodyPr wrap="square" rtlCol="0" anchor="t"/>
          <a:lstStyle/>
          <a:p>
            <a:pPr algn="l" indent="0" marL="0">
              <a:lnSpc>
                <a:spcPts val="2624"/>
              </a:lnSpc>
              <a:buNone/>
            </a:pPr>
            <a:r>
              <a:rPr lang="en-US" sz="1750" dirty="0">
                <a:solidFill>
                  <a:srgbClr val="E0E4E6"/>
                </a:solidFill>
                <a:latin typeface="Barlow" pitchFamily="34" charset="0"/>
                <a:ea typeface="Barlow" pitchFamily="34" charset="-122"/>
                <a:cs typeface="Barlow" pitchFamily="34" charset="-120"/>
              </a:rPr>
              <a:t>Người dùng có thể nộp hồ sơ ứng tuyển trực tiếp trên hệ thống và nhận phản hồi nhanh chóng.</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
        <p:nvSpPr>
          <p:cNvPr id="4" name="Text 1"/>
          <p:cNvSpPr/>
          <p:nvPr/>
        </p:nvSpPr>
        <p:spPr>
          <a:xfrm>
            <a:off x="2624376" y="1627108"/>
            <a:ext cx="7613333"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Hướng phát triển trong tương lai</a:t>
            </a:r>
            <a:endParaRPr lang="en-US" sz="3888" dirty="0"/>
          </a:p>
        </p:txBody>
      </p:sp>
      <p:sp>
        <p:nvSpPr>
          <p:cNvPr id="5" name="Shape 2"/>
          <p:cNvSpPr/>
          <p:nvPr/>
        </p:nvSpPr>
        <p:spPr>
          <a:xfrm>
            <a:off x="2624376" y="2938463"/>
            <a:ext cx="499943" cy="499943"/>
          </a:xfrm>
          <a:prstGeom prst="roundRect">
            <a:avLst>
              <a:gd name="adj" fmla="val 80001"/>
            </a:avLst>
          </a:prstGeom>
          <a:solidFill>
            <a:srgbClr val="0A081B"/>
          </a:solidFill>
          <a:ln w="22860">
            <a:solidFill>
              <a:srgbClr val="E0E4E6"/>
            </a:solidFill>
            <a:prstDash val="solid"/>
          </a:ln>
        </p:spPr>
      </p:sp>
      <p:sp>
        <p:nvSpPr>
          <p:cNvPr id="6" name="Text 3"/>
          <p:cNvSpPr/>
          <p:nvPr/>
        </p:nvSpPr>
        <p:spPr>
          <a:xfrm>
            <a:off x="2810232" y="3040261"/>
            <a:ext cx="128230" cy="296228"/>
          </a:xfrm>
          <a:prstGeom prst="rect">
            <a:avLst/>
          </a:prstGeom>
          <a:noFill/>
          <a:ln/>
        </p:spPr>
        <p:txBody>
          <a:bodyPr wrap="none" rtlCol="0" anchor="t"/>
          <a:lstStyle/>
          <a:p>
            <a:pPr algn="ctr" indent="0" marL="0">
              <a:lnSpc>
                <a:spcPts val="2333"/>
              </a:lnSpc>
              <a:buNone/>
            </a:pPr>
            <a:r>
              <a:rPr lang="en-US" sz="2333" b="1" dirty="0">
                <a:solidFill>
                  <a:srgbClr val="16FFBB"/>
                </a:solidFill>
                <a:latin typeface="Spline Sans" pitchFamily="34" charset="0"/>
                <a:ea typeface="Spline Sans" pitchFamily="34" charset="-122"/>
                <a:cs typeface="Spline Sans" pitchFamily="34" charset="-120"/>
              </a:rPr>
              <a:t>1</a:t>
            </a:r>
            <a:endParaRPr lang="en-US" sz="2333" dirty="0"/>
          </a:p>
        </p:txBody>
      </p:sp>
      <p:sp>
        <p:nvSpPr>
          <p:cNvPr id="7" name="Text 4"/>
          <p:cNvSpPr/>
          <p:nvPr/>
        </p:nvSpPr>
        <p:spPr>
          <a:xfrm>
            <a:off x="3346490" y="2938463"/>
            <a:ext cx="3857625" cy="617220"/>
          </a:xfrm>
          <a:prstGeom prst="rect">
            <a:avLst/>
          </a:prstGeom>
          <a:noFill/>
          <a:ln/>
        </p:spPr>
        <p:txBody>
          <a:bodyPr wrap="square" rtlCol="0" anchor="t"/>
          <a:lstStyle/>
          <a:p>
            <a:pPr indent="0" marL="0">
              <a:lnSpc>
                <a:spcPts val="2430"/>
              </a:lnSpc>
              <a:buNone/>
            </a:pPr>
            <a:r>
              <a:rPr lang="en-US" sz="1944" b="1" dirty="0">
                <a:solidFill>
                  <a:srgbClr val="16FFBB"/>
                </a:solidFill>
                <a:latin typeface="Spline Sans" pitchFamily="34" charset="0"/>
                <a:ea typeface="Spline Sans" pitchFamily="34" charset="-122"/>
                <a:cs typeface="Spline Sans" pitchFamily="34" charset="-120"/>
              </a:rPr>
              <a:t>Ứng dụng AI và Machine Learning</a:t>
            </a:r>
            <a:endParaRPr lang="en-US" sz="1944" dirty="0"/>
          </a:p>
        </p:txBody>
      </p:sp>
      <p:sp>
        <p:nvSpPr>
          <p:cNvPr id="8" name="Text 5"/>
          <p:cNvSpPr/>
          <p:nvPr/>
        </p:nvSpPr>
        <p:spPr>
          <a:xfrm>
            <a:off x="3346490" y="3688913"/>
            <a:ext cx="3857625"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Phân tích dữ liệu người dùng và cung cấp gợi ý việc làm phù hợp, chatbot hỗ trợ tư vấn.</a:t>
            </a:r>
            <a:endParaRPr lang="en-US" sz="1750" dirty="0"/>
          </a:p>
        </p:txBody>
      </p:sp>
      <p:sp>
        <p:nvSpPr>
          <p:cNvPr id="9" name="Shape 6"/>
          <p:cNvSpPr/>
          <p:nvPr/>
        </p:nvSpPr>
        <p:spPr>
          <a:xfrm>
            <a:off x="7426285" y="2938463"/>
            <a:ext cx="499943" cy="499943"/>
          </a:xfrm>
          <a:prstGeom prst="roundRect">
            <a:avLst>
              <a:gd name="adj" fmla="val 80001"/>
            </a:avLst>
          </a:prstGeom>
          <a:solidFill>
            <a:srgbClr val="0A081B"/>
          </a:solidFill>
          <a:ln w="22860">
            <a:solidFill>
              <a:srgbClr val="E0E4E6"/>
            </a:solidFill>
            <a:prstDash val="solid"/>
          </a:ln>
        </p:spPr>
      </p:sp>
      <p:sp>
        <p:nvSpPr>
          <p:cNvPr id="10" name="Text 7"/>
          <p:cNvSpPr/>
          <p:nvPr/>
        </p:nvSpPr>
        <p:spPr>
          <a:xfrm>
            <a:off x="7593806" y="3040261"/>
            <a:ext cx="164783" cy="296228"/>
          </a:xfrm>
          <a:prstGeom prst="rect">
            <a:avLst/>
          </a:prstGeom>
          <a:noFill/>
          <a:ln/>
        </p:spPr>
        <p:txBody>
          <a:bodyPr wrap="none" rtlCol="0" anchor="t"/>
          <a:lstStyle/>
          <a:p>
            <a:pPr algn="ctr" indent="0" marL="0">
              <a:lnSpc>
                <a:spcPts val="2333"/>
              </a:lnSpc>
              <a:buNone/>
            </a:pPr>
            <a:r>
              <a:rPr lang="en-US" sz="2333" b="1" dirty="0">
                <a:solidFill>
                  <a:srgbClr val="29DDDA"/>
                </a:solidFill>
                <a:latin typeface="Spline Sans" pitchFamily="34" charset="0"/>
                <a:ea typeface="Spline Sans" pitchFamily="34" charset="-122"/>
                <a:cs typeface="Spline Sans" pitchFamily="34" charset="-120"/>
              </a:rPr>
              <a:t>2</a:t>
            </a:r>
            <a:endParaRPr lang="en-US" sz="2333" dirty="0"/>
          </a:p>
        </p:txBody>
      </p:sp>
      <p:sp>
        <p:nvSpPr>
          <p:cNvPr id="11" name="Text 8"/>
          <p:cNvSpPr/>
          <p:nvPr/>
        </p:nvSpPr>
        <p:spPr>
          <a:xfrm>
            <a:off x="8148399" y="2938463"/>
            <a:ext cx="2468880" cy="308610"/>
          </a:xfrm>
          <a:prstGeom prst="rect">
            <a:avLst/>
          </a:prstGeom>
          <a:noFill/>
          <a:ln/>
        </p:spPr>
        <p:txBody>
          <a:bodyPr wrap="none" rtlCol="0" anchor="t"/>
          <a:lstStyle/>
          <a:p>
            <a:pPr indent="0" marL="0">
              <a:lnSpc>
                <a:spcPts val="2430"/>
              </a:lnSpc>
              <a:buNone/>
            </a:pPr>
            <a:r>
              <a:rPr lang="en-US" sz="1944" b="1" dirty="0">
                <a:solidFill>
                  <a:srgbClr val="29DDDA"/>
                </a:solidFill>
                <a:latin typeface="Spline Sans" pitchFamily="34" charset="0"/>
                <a:ea typeface="Spline Sans" pitchFamily="34" charset="-122"/>
                <a:cs typeface="Spline Sans" pitchFamily="34" charset="-120"/>
              </a:rPr>
              <a:t>Tích hợp Blockchain</a:t>
            </a:r>
            <a:endParaRPr lang="en-US" sz="1944" dirty="0"/>
          </a:p>
        </p:txBody>
      </p:sp>
      <p:sp>
        <p:nvSpPr>
          <p:cNvPr id="12" name="Text 9"/>
          <p:cNvSpPr/>
          <p:nvPr/>
        </p:nvSpPr>
        <p:spPr>
          <a:xfrm>
            <a:off x="8148399" y="3380303"/>
            <a:ext cx="3857625"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Sử dụng hợp đồng thông minh để tự động hóa và bảo đảm tính minh bạch trong quy trình tuyển dụng.</a:t>
            </a:r>
            <a:endParaRPr lang="en-US" sz="1750" dirty="0"/>
          </a:p>
        </p:txBody>
      </p:sp>
      <p:sp>
        <p:nvSpPr>
          <p:cNvPr id="13" name="Shape 10"/>
          <p:cNvSpPr/>
          <p:nvPr/>
        </p:nvSpPr>
        <p:spPr>
          <a:xfrm>
            <a:off x="2624376" y="5160764"/>
            <a:ext cx="499943" cy="499943"/>
          </a:xfrm>
          <a:prstGeom prst="roundRect">
            <a:avLst>
              <a:gd name="adj" fmla="val 80001"/>
            </a:avLst>
          </a:prstGeom>
          <a:solidFill>
            <a:srgbClr val="0A081B"/>
          </a:solidFill>
          <a:ln w="22860">
            <a:solidFill>
              <a:srgbClr val="E0E4E6"/>
            </a:solidFill>
            <a:prstDash val="solid"/>
          </a:ln>
        </p:spPr>
      </p:sp>
      <p:sp>
        <p:nvSpPr>
          <p:cNvPr id="14" name="Text 11"/>
          <p:cNvSpPr/>
          <p:nvPr/>
        </p:nvSpPr>
        <p:spPr>
          <a:xfrm>
            <a:off x="2787610" y="5262563"/>
            <a:ext cx="173474" cy="296228"/>
          </a:xfrm>
          <a:prstGeom prst="rect">
            <a:avLst/>
          </a:prstGeom>
          <a:noFill/>
          <a:ln/>
        </p:spPr>
        <p:txBody>
          <a:bodyPr wrap="none" rtlCol="0" anchor="t"/>
          <a:lstStyle/>
          <a:p>
            <a:pPr algn="ctr" indent="0" marL="0">
              <a:lnSpc>
                <a:spcPts val="2333"/>
              </a:lnSpc>
              <a:buNone/>
            </a:pPr>
            <a:r>
              <a:rPr lang="en-US" sz="2333" b="1" dirty="0">
                <a:solidFill>
                  <a:srgbClr val="37A7E7"/>
                </a:solidFill>
                <a:latin typeface="Spline Sans" pitchFamily="34" charset="0"/>
                <a:ea typeface="Spline Sans" pitchFamily="34" charset="-122"/>
                <a:cs typeface="Spline Sans" pitchFamily="34" charset="-120"/>
              </a:rPr>
              <a:t>3</a:t>
            </a:r>
            <a:endParaRPr lang="en-US" sz="2333" dirty="0"/>
          </a:p>
        </p:txBody>
      </p:sp>
      <p:sp>
        <p:nvSpPr>
          <p:cNvPr id="15" name="Text 12"/>
          <p:cNvSpPr/>
          <p:nvPr/>
        </p:nvSpPr>
        <p:spPr>
          <a:xfrm>
            <a:off x="3346490" y="5160764"/>
            <a:ext cx="3203734" cy="308610"/>
          </a:xfrm>
          <a:prstGeom prst="rect">
            <a:avLst/>
          </a:prstGeom>
          <a:noFill/>
          <a:ln/>
        </p:spPr>
        <p:txBody>
          <a:bodyPr wrap="none" rtlCol="0" anchor="t"/>
          <a:lstStyle/>
          <a:p>
            <a:pPr indent="0" marL="0">
              <a:lnSpc>
                <a:spcPts val="2430"/>
              </a:lnSpc>
              <a:buNone/>
            </a:pPr>
            <a:r>
              <a:rPr lang="en-US" sz="1944" b="1" dirty="0">
                <a:solidFill>
                  <a:srgbClr val="37A7E7"/>
                </a:solidFill>
                <a:latin typeface="Spline Sans" pitchFamily="34" charset="0"/>
                <a:ea typeface="Spline Sans" pitchFamily="34" charset="-122"/>
                <a:cs typeface="Spline Sans" pitchFamily="34" charset="-120"/>
              </a:rPr>
              <a:t>Phát triển ứng dụng di động</a:t>
            </a:r>
            <a:endParaRPr lang="en-US" sz="1944" dirty="0"/>
          </a:p>
        </p:txBody>
      </p:sp>
      <p:sp>
        <p:nvSpPr>
          <p:cNvPr id="16" name="Text 13"/>
          <p:cNvSpPr/>
          <p:nvPr/>
        </p:nvSpPr>
        <p:spPr>
          <a:xfrm>
            <a:off x="3346490" y="5602605"/>
            <a:ext cx="3857625"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Tạo ứng dụng di động thân thiện, dễ sử dụng, cho phép người dùng tìm kiếm và ứng tuyển mọi lúc, mọi nơi.</a:t>
            </a:r>
            <a:endParaRPr lang="en-US" sz="1750" dirty="0"/>
          </a:p>
        </p:txBody>
      </p:sp>
      <p:sp>
        <p:nvSpPr>
          <p:cNvPr id="17" name="Shape 14"/>
          <p:cNvSpPr/>
          <p:nvPr/>
        </p:nvSpPr>
        <p:spPr>
          <a:xfrm>
            <a:off x="7426285" y="5160764"/>
            <a:ext cx="499943" cy="499943"/>
          </a:xfrm>
          <a:prstGeom prst="roundRect">
            <a:avLst>
              <a:gd name="adj" fmla="val 80001"/>
            </a:avLst>
          </a:prstGeom>
          <a:solidFill>
            <a:srgbClr val="0A081B"/>
          </a:solidFill>
          <a:ln w="22860">
            <a:solidFill>
              <a:srgbClr val="E0E4E6"/>
            </a:solidFill>
            <a:prstDash val="solid"/>
          </a:ln>
        </p:spPr>
      </p:sp>
      <p:sp>
        <p:nvSpPr>
          <p:cNvPr id="18" name="Text 15"/>
          <p:cNvSpPr/>
          <p:nvPr/>
        </p:nvSpPr>
        <p:spPr>
          <a:xfrm>
            <a:off x="7592497" y="5262563"/>
            <a:ext cx="167402" cy="296228"/>
          </a:xfrm>
          <a:prstGeom prst="rect">
            <a:avLst/>
          </a:prstGeom>
          <a:noFill/>
          <a:ln/>
        </p:spPr>
        <p:txBody>
          <a:bodyPr wrap="none" rtlCol="0" anchor="t"/>
          <a:lstStyle/>
          <a:p>
            <a:pPr algn="ctr" indent="0" marL="0">
              <a:lnSpc>
                <a:spcPts val="2333"/>
              </a:lnSpc>
              <a:buNone/>
            </a:pPr>
            <a:r>
              <a:rPr lang="en-US" sz="2333" b="1" dirty="0">
                <a:solidFill>
                  <a:srgbClr val="5372DF"/>
                </a:solidFill>
                <a:latin typeface="Spline Sans" pitchFamily="34" charset="0"/>
                <a:ea typeface="Spline Sans" pitchFamily="34" charset="-122"/>
                <a:cs typeface="Spline Sans" pitchFamily="34" charset="-120"/>
              </a:rPr>
              <a:t>4</a:t>
            </a:r>
            <a:endParaRPr lang="en-US" sz="2333" dirty="0"/>
          </a:p>
        </p:txBody>
      </p:sp>
      <p:sp>
        <p:nvSpPr>
          <p:cNvPr id="19" name="Text 16"/>
          <p:cNvSpPr/>
          <p:nvPr/>
        </p:nvSpPr>
        <p:spPr>
          <a:xfrm>
            <a:off x="8148399" y="5160764"/>
            <a:ext cx="3223974" cy="308610"/>
          </a:xfrm>
          <a:prstGeom prst="rect">
            <a:avLst/>
          </a:prstGeom>
          <a:noFill/>
          <a:ln/>
        </p:spPr>
        <p:txBody>
          <a:bodyPr wrap="none" rtlCol="0" anchor="t"/>
          <a:lstStyle/>
          <a:p>
            <a:pPr indent="0" marL="0">
              <a:lnSpc>
                <a:spcPts val="2430"/>
              </a:lnSpc>
              <a:buNone/>
            </a:pPr>
            <a:r>
              <a:rPr lang="en-US" sz="1944" b="1" dirty="0">
                <a:solidFill>
                  <a:srgbClr val="5372DF"/>
                </a:solidFill>
                <a:latin typeface="Spline Sans" pitchFamily="34" charset="0"/>
                <a:ea typeface="Spline Sans" pitchFamily="34" charset="-122"/>
                <a:cs typeface="Spline Sans" pitchFamily="34" charset="-120"/>
              </a:rPr>
              <a:t>Tích hợp học việc và đào tạo</a:t>
            </a:r>
            <a:endParaRPr lang="en-US" sz="1944" dirty="0"/>
          </a:p>
        </p:txBody>
      </p:sp>
      <p:sp>
        <p:nvSpPr>
          <p:cNvPr id="20" name="Text 17"/>
          <p:cNvSpPr/>
          <p:nvPr/>
        </p:nvSpPr>
        <p:spPr>
          <a:xfrm>
            <a:off x="8148399" y="5602605"/>
            <a:ext cx="3857625" cy="999768"/>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Cung cấp các khóa học trực tuyến về kỹ năng CNTT và chương trình chứng chỉ để nâng cao năng lực ứng viên.</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473166"/>
            <a:ext cx="4937760" cy="617101"/>
          </a:xfrm>
          <a:prstGeom prst="rect">
            <a:avLst/>
          </a:prstGeom>
          <a:noFill/>
          <a:ln/>
        </p:spPr>
        <p:txBody>
          <a:bodyPr wrap="none" rtlCol="0" anchor="t"/>
          <a:lstStyle/>
          <a:p>
            <a:pPr indent="0" marL="0">
              <a:lnSpc>
                <a:spcPts val="4860"/>
              </a:lnSpc>
              <a:buNone/>
            </a:pPr>
            <a:r>
              <a:rPr lang="en-US" sz="3888" b="1" dirty="0">
                <a:solidFill>
                  <a:srgbClr val="F0FCFF"/>
                </a:solidFill>
                <a:latin typeface="Spline Sans" pitchFamily="34" charset="0"/>
                <a:ea typeface="Spline Sans" pitchFamily="34" charset="-122"/>
                <a:cs typeface="Spline Sans" pitchFamily="34" charset="-120"/>
              </a:rPr>
              <a:t>Kết luận</a:t>
            </a:r>
            <a:endParaRPr lang="en-US" sz="3888" dirty="0"/>
          </a:p>
        </p:txBody>
      </p:sp>
      <p:sp>
        <p:nvSpPr>
          <p:cNvPr id="6" name="Text 2"/>
          <p:cNvSpPr/>
          <p:nvPr/>
        </p:nvSpPr>
        <p:spPr>
          <a:xfrm>
            <a:off x="833199" y="3423523"/>
            <a:ext cx="7477601" cy="2332792"/>
          </a:xfrm>
          <a:prstGeom prst="rect">
            <a:avLst/>
          </a:prstGeom>
          <a:noFill/>
          <a:ln/>
        </p:spPr>
        <p:txBody>
          <a:bodyPr wrap="square" rtlCol="0" anchor="t"/>
          <a:lstStyle/>
          <a:p>
            <a:pPr indent="0" marL="0">
              <a:lnSpc>
                <a:spcPts val="2624"/>
              </a:lnSpc>
              <a:buNone/>
            </a:pPr>
            <a:r>
              <a:rPr lang="en-US" sz="1750" dirty="0">
                <a:solidFill>
                  <a:srgbClr val="E0E4E6"/>
                </a:solidFill>
                <a:latin typeface="Barlow" pitchFamily="34" charset="0"/>
                <a:ea typeface="Barlow" pitchFamily="34" charset="-122"/>
                <a:cs typeface="Barlow" pitchFamily="34" charset="-120"/>
              </a:rPr>
              <a:t>Hệ thống website tìm việc làm trực tuyến đã và đang trở thành một công cụ không thể thiếu trong quá trình tìm kiếm việc làm. Với các tính năng tiên tiến như tạo CV, nộp CV trực tuyến, tìm kiếm việc làm hiệu quả, đăng ký công ty và quản lý ứng viên, hệ thống này đã góp phần đáng kể vào việc nâng cao chất lượng nguồn nhân lực và tối ưu hóa quy trình tuyển dụng. Hướng phát triển trong tương lai với các công nghệ mới như AI, Blockchain và ứng dụng di động sẽ tiếp tục mang lại nhiều tiện ích và trải nghiệm tốt hơn cho người dùng.</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2024-06-20T08:22:47Z</dcterms:created>
  <dcterms:modified xsi:type="dcterms:W3CDTF">2024-06-20T08:22:47Z</dcterms:modified>
</cp:coreProperties>
</file>